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45"/>
  </p:notesMasterIdLst>
  <p:handoutMasterIdLst>
    <p:handoutMasterId r:id="rId46"/>
  </p:handoutMasterIdLst>
  <p:sldIdLst>
    <p:sldId id="269" r:id="rId4"/>
    <p:sldId id="575" r:id="rId5"/>
    <p:sldId id="585" r:id="rId6"/>
    <p:sldId id="586" r:id="rId7"/>
    <p:sldId id="548" r:id="rId8"/>
    <p:sldId id="542" r:id="rId9"/>
    <p:sldId id="587" r:id="rId10"/>
    <p:sldId id="628" r:id="rId11"/>
    <p:sldId id="550" r:id="rId12"/>
    <p:sldId id="559" r:id="rId13"/>
    <p:sldId id="561" r:id="rId14"/>
    <p:sldId id="592" r:id="rId15"/>
    <p:sldId id="629" r:id="rId16"/>
    <p:sldId id="630" r:id="rId17"/>
    <p:sldId id="640" r:id="rId18"/>
    <p:sldId id="557" r:id="rId19"/>
    <p:sldId id="596" r:id="rId20"/>
    <p:sldId id="597" r:id="rId21"/>
    <p:sldId id="598" r:id="rId22"/>
    <p:sldId id="631" r:id="rId23"/>
    <p:sldId id="632" r:id="rId24"/>
    <p:sldId id="546" r:id="rId25"/>
    <p:sldId id="528" r:id="rId26"/>
    <p:sldId id="566" r:id="rId27"/>
    <p:sldId id="535" r:id="rId28"/>
    <p:sldId id="599" r:id="rId29"/>
    <p:sldId id="600" r:id="rId30"/>
    <p:sldId id="536" r:id="rId31"/>
    <p:sldId id="537" r:id="rId32"/>
    <p:sldId id="580" r:id="rId33"/>
    <p:sldId id="581" r:id="rId34"/>
    <p:sldId id="611" r:id="rId35"/>
    <p:sldId id="627" r:id="rId36"/>
    <p:sldId id="641" r:id="rId37"/>
    <p:sldId id="633" r:id="rId38"/>
    <p:sldId id="634" r:id="rId39"/>
    <p:sldId id="635" r:id="rId40"/>
    <p:sldId id="637" r:id="rId41"/>
    <p:sldId id="638" r:id="rId42"/>
    <p:sldId id="642" r:id="rId43"/>
    <p:sldId id="636" r:id="rId44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5"/>
            <p14:sldId id="586"/>
            <p14:sldId id="548"/>
            <p14:sldId id="542"/>
            <p14:sldId id="587"/>
            <p14:sldId id="628"/>
            <p14:sldId id="550"/>
            <p14:sldId id="559"/>
            <p14:sldId id="561"/>
            <p14:sldId id="592"/>
            <p14:sldId id="629"/>
            <p14:sldId id="630"/>
            <p14:sldId id="640"/>
            <p14:sldId id="557"/>
            <p14:sldId id="596"/>
            <p14:sldId id="597"/>
            <p14:sldId id="598"/>
            <p14:sldId id="631"/>
            <p14:sldId id="632"/>
            <p14:sldId id="546"/>
            <p14:sldId id="528"/>
            <p14:sldId id="566"/>
            <p14:sldId id="535"/>
            <p14:sldId id="599"/>
            <p14:sldId id="600"/>
            <p14:sldId id="536"/>
            <p14:sldId id="537"/>
            <p14:sldId id="580"/>
            <p14:sldId id="581"/>
            <p14:sldId id="611"/>
            <p14:sldId id="627"/>
            <p14:sldId id="641"/>
            <p14:sldId id="633"/>
            <p14:sldId id="634"/>
            <p14:sldId id="635"/>
            <p14:sldId id="637"/>
            <p14:sldId id="638"/>
            <p14:sldId id="642"/>
            <p14:sldId id="636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98" y="72"/>
      </p:cViewPr>
      <p:guideLst>
        <p:guide pos="4549"/>
        <p:guide pos="5796"/>
        <p:guide pos="3097"/>
        <p:guide orient="horz" pos="4178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141" y="1186481"/>
            <a:ext cx="8925719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5401">
              <a:lnSpc>
                <a:spcPct val="100000"/>
              </a:lnSpc>
              <a:spcBef>
                <a:spcPts val="0"/>
              </a:spcBef>
              <a:buSzTx/>
              <a:buNone/>
              <a:defRPr sz="223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2992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45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and Oxygen dripline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 Nuclear Lattice Effective Field Theory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52999" y="5732952"/>
            <a:ext cx="4746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 smtClean="0"/>
              <a:t>2nd Korea-Japan Nuclear Physics Workshop, 2023.11.13, IBS, Daejeon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57551"/>
            <a:ext cx="8818102" cy="597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3475" y="4136283"/>
            <a:ext cx="34279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</a:t>
            </a:r>
            <a:r>
              <a:rPr lang="en-US" altLang="ko-KR" dirty="0" smtClean="0"/>
              <a:t>OPE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4939330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6530" y="5000220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6530" y="2770971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SU(4) </a:t>
            </a:r>
            <a:r>
              <a:rPr lang="en-US" dirty="0" smtClean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To improve the non-perturbative calculation, </a:t>
            </a:r>
            <a:endParaRPr lang="en-US" altLang="ko-KR" dirty="0" smtClean="0"/>
          </a:p>
          <a:p>
            <a:r>
              <a:rPr lang="en-US" altLang="ko-KR" dirty="0" smtClean="0"/>
              <a:t>     Local and non-local smearing of contact interaction are introduced.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574674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52" y="4868863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418" y="3725643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sign problem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 err="1"/>
              <a:t>Yuanzhuo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All LECs(parameters in the Hamiltonian) </a:t>
            </a:r>
            <a:r>
              <a:rPr lang="en-US" altLang="ko-KR" dirty="0" smtClean="0"/>
              <a:t>needs to be fixed</a:t>
            </a:r>
            <a:endParaRPr lang="en-US" altLang="ko-KR" dirty="0"/>
          </a:p>
          <a:p>
            <a:r>
              <a:rPr lang="en-US" altLang="ko-KR" dirty="0"/>
              <a:t> (They have to be fixed for given lattice regularization)</a:t>
            </a:r>
          </a:p>
          <a:p>
            <a:r>
              <a:rPr lang="en-US" altLang="ko-KR" dirty="0"/>
              <a:t>N-P scattering phase shifts, Deuteron binding energy</a:t>
            </a:r>
          </a:p>
          <a:p>
            <a:r>
              <a:rPr lang="en-US" altLang="ko-KR" dirty="0"/>
              <a:t>Triton binding energy, Triton beta decay.</a:t>
            </a:r>
          </a:p>
          <a:p>
            <a:r>
              <a:rPr lang="en-US" altLang="ko-KR" dirty="0"/>
              <a:t>Scattering phase shifts on the Lattice: Wall method.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5766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AB39B-4B66-A44D-A873-708FB7F75BB9}"/>
              </a:ext>
            </a:extLst>
          </p:cNvPr>
          <p:cNvSpPr txBox="1"/>
          <p:nvPr/>
        </p:nvSpPr>
        <p:spPr>
          <a:xfrm>
            <a:off x="1553151" y="4955555"/>
            <a:ext cx="7647999" cy="6724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Phase shift can be obtained from</a:t>
            </a:r>
          </a:p>
          <a:p>
            <a:r>
              <a:rPr lang="en-US" dirty="0"/>
              <a:t>The energy spectrum of E(or k) in lattice and imposed Wall size. </a:t>
            </a:r>
          </a:p>
        </p:txBody>
      </p:sp>
    </p:spTree>
    <p:extLst>
      <p:ext uri="{BB962C8B-B14F-4D97-AF65-F5344CB8AC3E}">
        <p14:creationId xmlns:p14="http://schemas.microsoft.com/office/powerpoint/2010/main" val="34766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323" y="6324600"/>
            <a:ext cx="617027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41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One pion exchange 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 Hamiltonian.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0" y="1785693"/>
            <a:ext cx="6633971" cy="4241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3992" y="2022231"/>
            <a:ext cx="2224454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Hamiltonian is fitted to phase shifts.</a:t>
            </a:r>
          </a:p>
          <a:p>
            <a:endParaRPr lang="en-US" altLang="ko-KR" dirty="0"/>
          </a:p>
          <a:p>
            <a:r>
              <a:rPr lang="en-US" altLang="ko-KR" dirty="0"/>
              <a:t>H’ is equivalent to original Hamiltonian.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1705842"/>
            <a:ext cx="8465358" cy="4321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</a:t>
            </a:r>
            <a:r>
              <a:rPr lang="en-US" altLang="ko-KR" dirty="0"/>
              <a:t>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Dripline for unitary Fermions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6255" y="1681018"/>
            <a:ext cx="903489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Full chiral EFT calculation are very expensive for many fermions.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Unitary Fermion Gas 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 strongly coupled conformal system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Physically interesting multi-fermion system with simple interaction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2" y="3136968"/>
            <a:ext cx="6706536" cy="7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largest possible scattering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amplitude. Infinite </a:t>
                </a:r>
                <a:r>
                  <a:rPr lang="en-US" altLang="ko-KR" dirty="0">
                    <a:sym typeface="Wingdings" panose="05000000000000000000" pitchFamily="2" charset="2"/>
                  </a:rPr>
                  <a:t>scattering length. </a:t>
                </a:r>
              </a:p>
              <a:p>
                <a:r>
                  <a:rPr lang="en-US" altLang="ko-KR" sz="2000" dirty="0" smtClean="0">
                    <a:sym typeface="Wingdings" panose="05000000000000000000" pitchFamily="2" charset="2"/>
                  </a:rPr>
                  <a:t>   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( Realistic nuclear force is close to unitary limit.)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  <a:blipFill>
                <a:blip r:embed="rId3"/>
                <a:stretch>
                  <a:fillRect l="-773" t="-3106" r="-687" b="-10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7772" y="5385641"/>
            <a:ext cx="628881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Universality</a:t>
            </a:r>
            <a:r>
              <a:rPr lang="en-US" altLang="ko-KR" dirty="0"/>
              <a:t> of unitary </a:t>
            </a:r>
            <a:r>
              <a:rPr lang="en-US" altLang="ko-KR" dirty="0" smtClean="0"/>
              <a:t>limit of </a:t>
            </a:r>
            <a:r>
              <a:rPr lang="en-US" altLang="ko-KR" dirty="0"/>
              <a:t>many fermion system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Bertsch</a:t>
            </a:r>
            <a:r>
              <a:rPr lang="en-US" altLang="ko-KR" dirty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832" y="5238028"/>
            <a:ext cx="1337225" cy="11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6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Unitary limit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3439090" cy="2516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4390" y="1592263"/>
            <a:ext cx="5338919" cy="62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1S0 NN scattering phase shift is </a:t>
            </a:r>
            <a:r>
              <a:rPr lang="en-US" altLang="ko-KR" sz="1600" dirty="0" smtClean="0"/>
              <a:t>fitted for </a:t>
            </a:r>
            <a:r>
              <a:rPr lang="en-US" altLang="ko-KR" sz="1600" dirty="0"/>
              <a:t>unitary limit 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In cubic and BCC lattice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48150" y="4196371"/>
            <a:ext cx="4953000" cy="6724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N=66 neutrons (33 spin up, 33 spin down)</a:t>
            </a:r>
          </a:p>
          <a:p>
            <a:r>
              <a:rPr lang="en-US" altLang="ko-KR" dirty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" y="4232995"/>
            <a:ext cx="3595549" cy="239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577" y="4868863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8" y="5541355"/>
            <a:ext cx="3643893" cy="3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58" y="5995527"/>
            <a:ext cx="1586997" cy="2952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763" y="5995527"/>
            <a:ext cx="1503201" cy="3932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250" y="5434829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Cubic lattice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16194" y="5926370"/>
            <a:ext cx="146386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</a:t>
            </a:r>
            <a:r>
              <a:rPr lang="en-US" altLang="ko-KR" dirty="0"/>
              <a:t>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283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Unitary Fermions under external potential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255" y="1671782"/>
            <a:ext cx="8526895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Unitary Fermion itself does not form a bound nuclei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ym typeface="Wingdings" panose="05000000000000000000" pitchFamily="2" charset="2"/>
              </a:rPr>
              <a:t> Introduce an external spherical well potential 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</a:t>
            </a:r>
            <a:r>
              <a:rPr 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Can we find a relation between spherical well shape and dripline?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Separation energy have to be calculated accurately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 Use an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re-weighting method </a:t>
            </a:r>
            <a:r>
              <a:rPr lang="en-US" dirty="0" smtClean="0">
                <a:sym typeface="Wingdings" panose="05000000000000000000" pitchFamily="2" charset="2"/>
              </a:rPr>
              <a:t>to reduce error in separation energy.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( </a:t>
            </a:r>
            <a:r>
              <a:rPr lang="en-US" dirty="0" smtClean="0">
                <a:sym typeface="Wingdings" panose="05000000000000000000" pitchFamily="2" charset="2"/>
              </a:rPr>
              <a:t>Use the same weighting for A-body and (A-n) body system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            correlated error estimation in energy difference.)     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Unfortunately, realistic mean-field potential is rather expensive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</a:t>
            </a:r>
            <a:r>
              <a:rPr lang="en-US" dirty="0" smtClean="0">
                <a:sym typeface="Wingdings" panose="05000000000000000000" pitchFamily="2" charset="2"/>
              </a:rPr>
              <a:t>(reaching </a:t>
            </a:r>
            <a:r>
              <a:rPr lang="en-US" dirty="0" smtClean="0">
                <a:sym typeface="Wingdings" panose="05000000000000000000" pitchFamily="2" charset="2"/>
              </a:rPr>
              <a:t>dripline in Unitary </a:t>
            </a:r>
            <a:r>
              <a:rPr lang="en-US" dirty="0" smtClean="0">
                <a:sym typeface="Wingdings" panose="05000000000000000000" pitchFamily="2" charset="2"/>
              </a:rPr>
              <a:t>limits is difficult.)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     limited to shallow external potential.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Try to see the dependence on  parameter : y0 = m R^2 V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2426" y="537732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    </a:t>
            </a:r>
            <a:r>
              <a:rPr lang="en-US" sz="2400" dirty="0">
                <a:solidFill>
                  <a:srgbClr val="FF0000"/>
                </a:solidFill>
              </a:rPr>
              <a:t>(Work in progress. Only preliminary results) </a:t>
            </a:r>
          </a:p>
        </p:txBody>
      </p:sp>
    </p:spTree>
    <p:extLst>
      <p:ext uri="{BB962C8B-B14F-4D97-AF65-F5344CB8AC3E}">
        <p14:creationId xmlns:p14="http://schemas.microsoft.com/office/powerpoint/2010/main" val="2689275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energies </a:t>
            </a:r>
            <a:endParaRPr lang="en-US" dirty="0"/>
          </a:p>
        </p:txBody>
      </p:sp>
      <p:pic>
        <p:nvPicPr>
          <p:cNvPr id="3" name="Sn_isotopes.png" descr="Sn_isotop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0174" y="1385455"/>
            <a:ext cx="6450976" cy="48382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95300" y="1708727"/>
            <a:ext cx="18507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Lattice spacing 100 MeV</a:t>
            </a:r>
          </a:p>
          <a:p>
            <a:endParaRPr lang="en-US" dirty="0"/>
          </a:p>
          <a:p>
            <a:r>
              <a:rPr lang="en-US" dirty="0" smtClean="0"/>
              <a:t>Spherical well </a:t>
            </a:r>
          </a:p>
          <a:p>
            <a:r>
              <a:rPr lang="en-US" dirty="0" smtClean="0"/>
              <a:t>radius~ 4fm 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99358" y="59005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84606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_8_4n_density_xy.png" descr="V_8_4n_density_x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98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V_8_5n_density_xy.png" descr="V_8_5n_density_x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0379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V_8_6n_density_xy.png" descr="V_8_6n_density_x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6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V_8_7n_density_xy.png" descr="V_8_7n_density_x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7694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_8_8n_density_xy.png" descr="V_8_8n_density_xy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098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V_8_9n_density_xy.png" descr="V_8_9n_density_xy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0379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V_8_10n_density_xy.png" descr="V_8_10n_density_xy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1366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V_8_11n_density_xy.png" descr="V_8_11n_density_xy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694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03272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 smtClean="0"/>
              <a:t>ab-initio</a:t>
            </a:r>
            <a:r>
              <a:rPr lang="en-US" altLang="ko-KR" dirty="0" smtClean="0"/>
              <a:t> </a:t>
            </a:r>
            <a:r>
              <a:rPr lang="en-US" altLang="ko-KR" dirty="0"/>
              <a:t>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 smtClean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83838077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Unitary Fermions under external potential</a:t>
            </a:r>
            <a:endParaRPr lang="en-US" dirty="0"/>
          </a:p>
        </p:txBody>
      </p:sp>
      <p:pic>
        <p:nvPicPr>
          <p:cNvPr id="5" name="y0_bound.png" descr="y0_b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49" y="1666875"/>
            <a:ext cx="4792951" cy="479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N_alpha.png" descr="N_alph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8072" y="1828800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381876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Non-perturbative </a:t>
            </a:r>
            <a:r>
              <a:rPr lang="en-US" altLang="ko-KR" dirty="0">
                <a:sym typeface="Wingdings" panose="05000000000000000000" pitchFamily="2" charset="2"/>
              </a:rPr>
              <a:t>many body problem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Ab-initio </a:t>
            </a:r>
            <a:r>
              <a:rPr lang="en-US" altLang="ko-KR" dirty="0">
                <a:sym typeface="Wingdings" panose="05000000000000000000" pitchFamily="2" charset="2"/>
              </a:rPr>
              <a:t>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</a:t>
            </a:r>
            <a:r>
              <a:rPr lang="en-US" altLang="ko-KR" dirty="0" smtClean="0">
                <a:sym typeface="Wingdings" panose="05000000000000000000" pitchFamily="2" charset="2"/>
              </a:rPr>
              <a:t>force ? (</a:t>
            </a:r>
            <a:r>
              <a:rPr lang="en-US" altLang="ko-KR" dirty="0" smtClean="0"/>
              <a:t>Role </a:t>
            </a:r>
            <a:r>
              <a:rPr lang="en-US" altLang="ko-KR" dirty="0"/>
              <a:t>of 3-body force</a:t>
            </a:r>
            <a:r>
              <a:rPr lang="en-US" altLang="ko-KR" dirty="0" smtClean="0"/>
              <a:t>?)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lattice size 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20563</TotalTime>
  <Words>1352</Words>
  <Application>Microsoft Office PowerPoint</Application>
  <PresentationFormat>A4 용지(210x297mm)</PresentationFormat>
  <Paragraphs>229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돋움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many-body</vt:lpstr>
      <vt:lpstr>Dripline</vt:lpstr>
      <vt:lpstr>Nuclear Lattice Effective Field Theory</vt:lpstr>
      <vt:lpstr>Path integral</vt:lpstr>
      <vt:lpstr>Lattice Hamiltonian</vt:lpstr>
      <vt:lpstr>Auxiliary Field Monte Carlo </vt:lpstr>
      <vt:lpstr>PowerPoint 프레젠테이션</vt:lpstr>
      <vt:lpstr>Applications of NLEFT</vt:lpstr>
      <vt:lpstr>Chiral Effective Field Theory</vt:lpstr>
      <vt:lpstr>Lattice chiral Hamiltonian at Leading order</vt:lpstr>
      <vt:lpstr>Sign problem in NLEFT</vt:lpstr>
      <vt:lpstr>Improved action with non-locality</vt:lpstr>
      <vt:lpstr>PowerPoint 프레젠테이션</vt:lpstr>
      <vt:lpstr>PowerPoint 프레젠테이션</vt:lpstr>
      <vt:lpstr>PowerPoint 프레젠테이션</vt:lpstr>
      <vt:lpstr>Low energy constants in lattice EFT</vt:lpstr>
      <vt:lpstr>PowerPoint 프레젠테이션</vt:lpstr>
      <vt:lpstr>Lattice chiral Hamiltonian (N3LO)</vt:lpstr>
      <vt:lpstr>Difficulty with full chiral interaction</vt:lpstr>
      <vt:lpstr>Wave function matching</vt:lpstr>
      <vt:lpstr>NN phase shifts from WFM</vt:lpstr>
      <vt:lpstr>Wave function matching Hamiltonian</vt:lpstr>
      <vt:lpstr>Wave function matching Hamiltonian</vt:lpstr>
      <vt:lpstr>BE/A from WFM</vt:lpstr>
      <vt:lpstr>Charge density from WFM</vt:lpstr>
      <vt:lpstr>Charge Radius</vt:lpstr>
      <vt:lpstr>Nuclear/Neutron Matter</vt:lpstr>
      <vt:lpstr>Carbon isotopes</vt:lpstr>
      <vt:lpstr>Carbon and Oxygen</vt:lpstr>
      <vt:lpstr>Summary</vt:lpstr>
      <vt:lpstr>Dripline for unitary Fermions</vt:lpstr>
      <vt:lpstr>Unitary limit Hamiltonian</vt:lpstr>
      <vt:lpstr>Unitary Fermions under external potential</vt:lpstr>
      <vt:lpstr>Separation energies </vt:lpstr>
      <vt:lpstr>V0=8MeV density contour </vt:lpstr>
      <vt:lpstr>V0=8MeV density contour </vt:lpstr>
      <vt:lpstr>Unitary Fermions under external potential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1178</cp:revision>
  <cp:lastPrinted>2018-09-03T05:45:20Z</cp:lastPrinted>
  <dcterms:created xsi:type="dcterms:W3CDTF">2016-03-06T10:47:04Z</dcterms:created>
  <dcterms:modified xsi:type="dcterms:W3CDTF">2023-11-13T01:33:27Z</dcterms:modified>
</cp:coreProperties>
</file>